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8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3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9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8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5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17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0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27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8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6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358D-4468-4506-AEC5-F6258A0BE514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5D0B-51F8-4E1A-BCCF-44D99B8CF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6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irasicilia.it/la-scala-dei-turchi-realmonte-mare-sicili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ripericatania.it/cosa-vedere/castello-ursino-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tromassimo.it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useodellemarionette.it/index.php?lang=it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tobotanico.unipa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vitolocapo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urismo.trapani.it/it/1078/bosco-scorace-d-arcudaci.html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valledeitempli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i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8" y="3933056"/>
            <a:ext cx="3480321" cy="23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sicilia scala dei tur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9" y="260648"/>
            <a:ext cx="42357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834670" y="83671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SICILY</a:t>
            </a:r>
            <a:endParaRPr lang="it-IT" sz="6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54286" y="215856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largest</a:t>
            </a:r>
            <a:r>
              <a:rPr lang="it-IT" dirty="0" smtClean="0"/>
              <a:t> </a:t>
            </a:r>
            <a:r>
              <a:rPr lang="it-IT" dirty="0" err="1" smtClean="0"/>
              <a:t>island</a:t>
            </a:r>
            <a:r>
              <a:rPr lang="it-IT" dirty="0" smtClean="0"/>
              <a:t> in the </a:t>
            </a:r>
            <a:r>
              <a:rPr lang="it-IT" dirty="0" err="1" smtClean="0"/>
              <a:t>Mediterranean</a:t>
            </a:r>
            <a:r>
              <a:rPr lang="it-IT" dirty="0" smtClean="0"/>
              <a:t> </a:t>
            </a:r>
            <a:r>
              <a:rPr lang="it-IT" dirty="0" err="1" smtClean="0"/>
              <a:t>sea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one</a:t>
            </a:r>
            <a:r>
              <a:rPr lang="it-IT" dirty="0" smtClean="0"/>
              <a:t> of 20 </a:t>
            </a:r>
            <a:r>
              <a:rPr lang="it-IT" dirty="0" err="1" smtClean="0"/>
              <a:t>region</a:t>
            </a:r>
            <a:r>
              <a:rPr lang="it-IT" dirty="0" smtClean="0"/>
              <a:t> of </a:t>
            </a:r>
            <a:r>
              <a:rPr lang="it-IT" dirty="0" err="1" smtClean="0"/>
              <a:t>Italy</a:t>
            </a:r>
            <a:r>
              <a:rPr lang="it-IT" dirty="0" smtClean="0"/>
              <a:t>.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</a:t>
            </a:r>
            <a:r>
              <a:rPr lang="it-IT" dirty="0" err="1" smtClean="0"/>
              <a:t>five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autonomous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30" name="Picture 6" descr="Risultati immagini per trinac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212976"/>
            <a:ext cx="70294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scala dei tur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4" name="Picture 4" descr="Risultati immagini per scala dei tur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" y="0"/>
            <a:ext cx="5348536" cy="35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isultati immagini per scala dei turc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21358"/>
            <a:ext cx="4696463" cy="31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43600" y="98072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Scala dei Turchi </a:t>
            </a:r>
            <a:r>
              <a:rPr lang="it-IT" dirty="0" smtClean="0">
                <a:hlinkClick r:id="rId4"/>
              </a:rPr>
              <a:t>http://www.girasicilia.it/la-scala-dei-turchi-realmonte-mare-sicilia/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69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183" y="1126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CATANIA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Risultati immagini per cat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95" y="380598"/>
            <a:ext cx="56535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isultati immagini per castello urs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316462" cy="33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72000" y="3695390"/>
            <a:ext cx="433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Catello Ursino </a:t>
            </a:r>
            <a:r>
              <a:rPr lang="it-IT" dirty="0" smtClean="0">
                <a:hlinkClick r:id="rId4"/>
              </a:rPr>
              <a:t>https://www.peripericatania.it/cosa-vedere/castello-ursino-2/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0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3326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Historical Museum of the Landing </a:t>
            </a:r>
            <a:endParaRPr lang="it-IT" dirty="0"/>
          </a:p>
        </p:txBody>
      </p:sp>
      <p:pic>
        <p:nvPicPr>
          <p:cNvPr id="12290" name="Picture 2" descr="Risultati immagini per The Historical Museum of the La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9272"/>
            <a:ext cx="6677378" cy="26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isultati immagini per The Historical Museum of the L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3656"/>
            <a:ext cx="4366494" cy="32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5466" y="5283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FOOD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3314" name="Picture 2" descr="Risultati immagini per la pign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498152" cy="24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23928" y="642421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 err="1" smtClean="0">
                <a:solidFill>
                  <a:srgbClr val="FF0000"/>
                </a:solidFill>
              </a:rPr>
              <a:t>Pignulata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u="sng" dirty="0" err="1" smtClean="0"/>
              <a:t>Chiddu</a:t>
            </a:r>
            <a:r>
              <a:rPr lang="it-IT" u="sng" dirty="0" smtClean="0"/>
              <a:t> chi cci voli</a:t>
            </a:r>
          </a:p>
          <a:p>
            <a:r>
              <a:rPr lang="it-IT" dirty="0" smtClean="0"/>
              <a:t>6 </a:t>
            </a:r>
            <a:r>
              <a:rPr lang="it-IT" dirty="0" err="1" smtClean="0"/>
              <a:t>ova</a:t>
            </a:r>
            <a:endParaRPr lang="it-IT" dirty="0" smtClean="0"/>
          </a:p>
          <a:p>
            <a:r>
              <a:rPr lang="it-IT" dirty="0" smtClean="0"/>
              <a:t>500 gr farina bianca 00 ( e </a:t>
            </a:r>
            <a:r>
              <a:rPr lang="it-IT" dirty="0" err="1" smtClean="0"/>
              <a:t>chidda</a:t>
            </a:r>
            <a:r>
              <a:rPr lang="it-IT" dirty="0" smtClean="0"/>
              <a:t> chi piglia)</a:t>
            </a:r>
          </a:p>
          <a:p>
            <a:r>
              <a:rPr lang="it-IT" dirty="0" smtClean="0"/>
              <a:t>6 </a:t>
            </a:r>
            <a:r>
              <a:rPr lang="it-IT" dirty="0" err="1" smtClean="0"/>
              <a:t>cucchiarati</a:t>
            </a:r>
            <a:r>
              <a:rPr lang="it-IT" dirty="0" smtClean="0"/>
              <a:t> d’</a:t>
            </a:r>
            <a:r>
              <a:rPr lang="it-IT" dirty="0" err="1" smtClean="0"/>
              <a:t>ogliu</a:t>
            </a:r>
            <a:r>
              <a:rPr lang="it-IT" dirty="0" smtClean="0"/>
              <a:t> d’</a:t>
            </a:r>
            <a:r>
              <a:rPr lang="it-IT" dirty="0" err="1" smtClean="0"/>
              <a:t>aliva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Ogliu</a:t>
            </a:r>
            <a:r>
              <a:rPr lang="it-IT" dirty="0" smtClean="0"/>
              <a:t> oi </a:t>
            </a:r>
            <a:r>
              <a:rPr lang="it-IT" dirty="0" err="1" smtClean="0"/>
              <a:t>frijri</a:t>
            </a:r>
            <a:endParaRPr lang="it-IT" dirty="0"/>
          </a:p>
          <a:p>
            <a:r>
              <a:rPr lang="it-IT" dirty="0" smtClean="0"/>
              <a:t>Meli e </a:t>
            </a:r>
            <a:r>
              <a:rPr lang="it-IT" dirty="0" err="1" smtClean="0"/>
              <a:t>diavulicchi</a:t>
            </a:r>
            <a:r>
              <a:rPr lang="it-IT" dirty="0"/>
              <a:t>.</a:t>
            </a:r>
          </a:p>
        </p:txBody>
      </p:sp>
      <p:pic>
        <p:nvPicPr>
          <p:cNvPr id="13316" name="Picture 4" descr="Risultati immagini per sfinci di pat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94" y="3284984"/>
            <a:ext cx="4781862" cy="31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3501008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Sfinci</a:t>
            </a:r>
            <a:r>
              <a:rPr lang="it-IT" dirty="0" smtClean="0">
                <a:solidFill>
                  <a:srgbClr val="FF0000"/>
                </a:solidFill>
              </a:rPr>
              <a:t> di </a:t>
            </a:r>
            <a:r>
              <a:rPr lang="it-IT" dirty="0" err="1" smtClean="0">
                <a:solidFill>
                  <a:srgbClr val="FF0000"/>
                </a:solidFill>
              </a:rPr>
              <a:t>patati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u="sng" dirty="0" err="1" smtClean="0"/>
              <a:t>Chiddu</a:t>
            </a:r>
            <a:r>
              <a:rPr lang="it-IT" u="sng" dirty="0" smtClean="0"/>
              <a:t> chi cci voli</a:t>
            </a:r>
          </a:p>
          <a:p>
            <a:r>
              <a:rPr lang="it-IT" dirty="0" smtClean="0"/>
              <a:t>600 gr di </a:t>
            </a:r>
            <a:r>
              <a:rPr lang="it-IT" dirty="0" err="1" smtClean="0"/>
              <a:t>patati</a:t>
            </a:r>
            <a:endParaRPr lang="it-IT" dirty="0" smtClean="0"/>
          </a:p>
          <a:p>
            <a:r>
              <a:rPr lang="it-IT" dirty="0" smtClean="0"/>
              <a:t>500gr di farina</a:t>
            </a:r>
          </a:p>
          <a:p>
            <a:r>
              <a:rPr lang="it-IT" dirty="0" smtClean="0"/>
              <a:t>¼ di </a:t>
            </a:r>
            <a:r>
              <a:rPr lang="it-IT" dirty="0" err="1" smtClean="0"/>
              <a:t>litru</a:t>
            </a:r>
            <a:r>
              <a:rPr lang="it-IT" dirty="0" smtClean="0"/>
              <a:t> di latti</a:t>
            </a:r>
          </a:p>
          <a:p>
            <a:r>
              <a:rPr lang="it-IT" dirty="0" smtClean="0"/>
              <a:t>4 </a:t>
            </a:r>
            <a:r>
              <a:rPr lang="it-IT" dirty="0" err="1" smtClean="0"/>
              <a:t>ova</a:t>
            </a:r>
            <a:r>
              <a:rPr lang="it-IT" dirty="0" smtClean="0"/>
              <a:t> </a:t>
            </a:r>
          </a:p>
          <a:p>
            <a:r>
              <a:rPr lang="it-IT" dirty="0" smtClean="0"/>
              <a:t>Un </a:t>
            </a:r>
            <a:r>
              <a:rPr lang="it-IT" dirty="0" err="1" smtClean="0"/>
              <a:t>pizzicu</a:t>
            </a:r>
            <a:r>
              <a:rPr lang="it-IT" dirty="0" smtClean="0"/>
              <a:t> di sali e di </a:t>
            </a:r>
            <a:r>
              <a:rPr lang="it-IT" dirty="0" err="1" smtClean="0"/>
              <a:t>cannedda</a:t>
            </a:r>
            <a:r>
              <a:rPr lang="it-IT" dirty="0" smtClean="0"/>
              <a:t> </a:t>
            </a:r>
          </a:p>
          <a:p>
            <a:r>
              <a:rPr lang="it-IT" dirty="0" smtClean="0"/>
              <a:t>50 gr di </a:t>
            </a:r>
            <a:r>
              <a:rPr lang="it-IT" dirty="0" err="1" smtClean="0"/>
              <a:t>levitu</a:t>
            </a:r>
            <a:r>
              <a:rPr lang="it-IT" dirty="0" smtClean="0"/>
              <a:t> di birra </a:t>
            </a:r>
          </a:p>
          <a:p>
            <a:r>
              <a:rPr lang="it-IT" dirty="0" err="1" smtClean="0"/>
              <a:t>Ogliu</a:t>
            </a:r>
            <a:r>
              <a:rPr lang="it-IT" dirty="0" smtClean="0"/>
              <a:t> </a:t>
            </a:r>
            <a:r>
              <a:rPr lang="it-IT" dirty="0" err="1" smtClean="0"/>
              <a:t>abbunnatu</a:t>
            </a:r>
            <a:r>
              <a:rPr lang="it-IT" dirty="0" smtClean="0"/>
              <a:t> </a:t>
            </a:r>
            <a:r>
              <a:rPr lang="it-IT" dirty="0" err="1" smtClean="0"/>
              <a:t>pi</a:t>
            </a:r>
            <a:r>
              <a:rPr lang="it-IT" dirty="0" smtClean="0"/>
              <a:t> </a:t>
            </a:r>
            <a:r>
              <a:rPr lang="it-IT" dirty="0" err="1" smtClean="0"/>
              <a:t>frijri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2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sultati immagini per pasticciotto con marmellata di citrus si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15793" cy="47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23928" y="98072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Pasticciotta</a:t>
            </a:r>
            <a:r>
              <a:rPr lang="it-IT" dirty="0" smtClean="0">
                <a:solidFill>
                  <a:srgbClr val="FF0000"/>
                </a:solidFill>
              </a:rPr>
              <a:t> cu marmellata di </a:t>
            </a:r>
            <a:r>
              <a:rPr lang="it-IT" dirty="0" err="1" smtClean="0">
                <a:solidFill>
                  <a:srgbClr val="FF0000"/>
                </a:solidFill>
              </a:rPr>
              <a:t>citru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u="sng" dirty="0" err="1" smtClean="0"/>
              <a:t>Chiddu</a:t>
            </a:r>
            <a:r>
              <a:rPr lang="it-IT" u="sng" dirty="0" smtClean="0"/>
              <a:t> chi cci voli</a:t>
            </a:r>
          </a:p>
          <a:p>
            <a:r>
              <a:rPr lang="it-IT" dirty="0" smtClean="0"/>
              <a:t>1 kg farina </a:t>
            </a:r>
          </a:p>
          <a:p>
            <a:r>
              <a:rPr lang="it-IT" dirty="0" smtClean="0"/>
              <a:t>300 gr di </a:t>
            </a:r>
            <a:r>
              <a:rPr lang="it-IT" dirty="0" err="1" smtClean="0"/>
              <a:t>zuccaru</a:t>
            </a:r>
            <a:r>
              <a:rPr lang="it-IT" dirty="0" smtClean="0"/>
              <a:t> </a:t>
            </a:r>
          </a:p>
          <a:p>
            <a:r>
              <a:rPr lang="it-IT" dirty="0" smtClean="0"/>
              <a:t>200 gr di </a:t>
            </a:r>
            <a:r>
              <a:rPr lang="it-IT" dirty="0" err="1" smtClean="0"/>
              <a:t>saimi</a:t>
            </a:r>
            <a:endParaRPr lang="it-IT" dirty="0" smtClean="0"/>
          </a:p>
          <a:p>
            <a:r>
              <a:rPr lang="it-IT" dirty="0" smtClean="0"/>
              <a:t>30 gr d’ammoniaca </a:t>
            </a:r>
          </a:p>
          <a:p>
            <a:r>
              <a:rPr lang="it-IT" dirty="0" smtClean="0"/>
              <a:t>2 bustini di </a:t>
            </a:r>
            <a:r>
              <a:rPr lang="it-IT" dirty="0" err="1" smtClean="0"/>
              <a:t>levitu</a:t>
            </a:r>
            <a:r>
              <a:rPr lang="it-IT" dirty="0" smtClean="0"/>
              <a:t> e 1 di vaniglia</a:t>
            </a:r>
          </a:p>
          <a:p>
            <a:r>
              <a:rPr lang="it-IT" dirty="0" smtClean="0"/>
              <a:t>4 </a:t>
            </a:r>
            <a:r>
              <a:rPr lang="it-IT" dirty="0" err="1" smtClean="0"/>
              <a:t>ova</a:t>
            </a:r>
            <a:r>
              <a:rPr lang="it-IT" dirty="0" smtClean="0"/>
              <a:t> </a:t>
            </a:r>
          </a:p>
          <a:p>
            <a:r>
              <a:rPr lang="it-IT" dirty="0" smtClean="0"/>
              <a:t>Latti </a:t>
            </a:r>
            <a:r>
              <a:rPr lang="it-IT" dirty="0" err="1" smtClean="0"/>
              <a:t>quantu</a:t>
            </a:r>
            <a:r>
              <a:rPr lang="it-IT" dirty="0" smtClean="0"/>
              <a:t> basta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7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monti si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90" y="1607083"/>
            <a:ext cx="5868651" cy="43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83768" y="100830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Along the </a:t>
            </a:r>
            <a:r>
              <a:rPr lang="it-IT" dirty="0" err="1" smtClean="0"/>
              <a:t>northern</a:t>
            </a:r>
            <a:r>
              <a:rPr lang="it-IT" dirty="0" smtClean="0"/>
              <a:t> </a:t>
            </a:r>
            <a:r>
              <a:rPr lang="it-IT" dirty="0" err="1" smtClean="0"/>
              <a:t>coast</a:t>
            </a:r>
            <a:r>
              <a:rPr lang="it-IT" dirty="0" smtClean="0"/>
              <a:t> , the mountain </a:t>
            </a:r>
            <a:r>
              <a:rPr lang="it-IT" dirty="0" err="1" smtClean="0"/>
              <a:t>range</a:t>
            </a:r>
            <a:r>
              <a:rPr lang="it-IT" dirty="0" smtClean="0"/>
              <a:t> are the an </a:t>
            </a:r>
            <a:r>
              <a:rPr lang="it-IT" dirty="0" err="1" smtClean="0"/>
              <a:t>extension</a:t>
            </a:r>
            <a:r>
              <a:rPr lang="it-IT" dirty="0" smtClean="0"/>
              <a:t> of the Appennini.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89974" y="2193001"/>
            <a:ext cx="167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cone</a:t>
            </a:r>
            <a:r>
              <a:rPr lang="it-IT" dirty="0" smtClean="0"/>
              <a:t> of Etna </a:t>
            </a:r>
            <a:r>
              <a:rPr lang="it-IT" dirty="0" err="1" smtClean="0"/>
              <a:t>dominates</a:t>
            </a:r>
            <a:r>
              <a:rPr lang="it-IT" dirty="0" smtClean="0"/>
              <a:t> the </a:t>
            </a:r>
            <a:r>
              <a:rPr lang="it-IT" dirty="0" err="1" smtClean="0"/>
              <a:t>eastern</a:t>
            </a:r>
            <a:r>
              <a:rPr lang="it-IT" dirty="0" smtClean="0"/>
              <a:t> </a:t>
            </a:r>
            <a:r>
              <a:rPr lang="it-IT" dirty="0" err="1" smtClean="0"/>
              <a:t>coast</a:t>
            </a:r>
            <a:r>
              <a:rPr lang="it-IT" dirty="0" smtClean="0"/>
              <a:t> 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3114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GEOGRAPHY </a:t>
            </a:r>
          </a:p>
          <a:p>
            <a:r>
              <a:rPr lang="en-US" dirty="0" smtClean="0"/>
              <a:t>Sicily </a:t>
            </a:r>
            <a:r>
              <a:rPr lang="en-US" dirty="0"/>
              <a:t>has a roughly triangular shape, earning it the name </a:t>
            </a:r>
            <a:r>
              <a:rPr lang="en-US" i="1" dirty="0" err="1" smtClean="0"/>
              <a:t>Trinacria</a:t>
            </a:r>
            <a:r>
              <a:rPr lang="it-IT" dirty="0" smtClean="0"/>
              <a:t>. </a:t>
            </a:r>
            <a:r>
              <a:rPr lang="en-US" dirty="0"/>
              <a:t>The terrain of inland Sicily is mostly hilly and is intensively cultivated wherever possible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22285" y="5805264"/>
            <a:ext cx="349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southeast</a:t>
            </a:r>
            <a:r>
              <a:rPr lang="it-IT" dirty="0" smtClean="0"/>
              <a:t> </a:t>
            </a:r>
            <a:r>
              <a:rPr lang="it-IT" dirty="0" err="1" smtClean="0"/>
              <a:t>lie</a:t>
            </a:r>
            <a:r>
              <a:rPr lang="it-IT" dirty="0" smtClean="0"/>
              <a:t> to the </a:t>
            </a:r>
            <a:r>
              <a:rPr lang="it-IT" dirty="0" err="1" smtClean="0"/>
              <a:t>lower</a:t>
            </a:r>
            <a:r>
              <a:rPr lang="it-IT" dirty="0" smtClean="0"/>
              <a:t> Monti Iblei and </a:t>
            </a:r>
            <a:r>
              <a:rPr lang="it-IT" dirty="0" err="1" smtClean="0"/>
              <a:t>Erei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1540" y="256490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southwest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the Monti Sicani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68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fiumi sicilia ma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9" y="761967"/>
            <a:ext cx="6566048" cy="48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58348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Other important rivers on the island are the </a:t>
            </a:r>
            <a:r>
              <a:rPr lang="en-US" dirty="0" err="1"/>
              <a:t>Belice</a:t>
            </a:r>
            <a:r>
              <a:rPr lang="en-US" dirty="0"/>
              <a:t> and </a:t>
            </a:r>
            <a:r>
              <a:rPr lang="en-US" dirty="0" err="1"/>
              <a:t>Platani</a:t>
            </a:r>
            <a:r>
              <a:rPr lang="en-US" dirty="0"/>
              <a:t> in the southwest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9485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island is drained by several rivers, most of which flow through the central area and enter the sea at the south of the island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47964" y="5695303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 </a:t>
            </a:r>
            <a:r>
              <a:rPr lang="en-US" dirty="0" err="1" smtClean="0"/>
              <a:t>Salso</a:t>
            </a:r>
            <a:r>
              <a:rPr lang="en-US" dirty="0" smtClean="0"/>
              <a:t> flows through parts of Enna and Caltanissetta before entering the Mediterranean Sea at the port of Licata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84284" y="1050236"/>
            <a:ext cx="1485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the east, the </a:t>
            </a:r>
            <a:r>
              <a:rPr lang="en-US" dirty="0" err="1" smtClean="0"/>
              <a:t>Alcantara</a:t>
            </a:r>
            <a:r>
              <a:rPr lang="en-US" dirty="0" smtClean="0"/>
              <a:t> flows through the province of Messina and enters the sea at Giardini Naxos, and the </a:t>
            </a:r>
            <a:r>
              <a:rPr lang="en-US" dirty="0" err="1" smtClean="0"/>
              <a:t>Simeto</a:t>
            </a:r>
            <a:r>
              <a:rPr lang="en-US" dirty="0" smtClean="0"/>
              <a:t>, which flows into the Ionian Sea south of Catania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83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Sicily has a typical </a:t>
            </a:r>
            <a:r>
              <a:rPr lang="en-US" u="sng" dirty="0"/>
              <a:t>Mediterranean </a:t>
            </a:r>
            <a:r>
              <a:rPr lang="en-US" u="sng" dirty="0" smtClean="0"/>
              <a:t>climate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mild and wet winters and hot, dry summers with very changeable intermediate seasons. On the coasts, especially the south-western, the climate is affected by the African currents and summers can be </a:t>
            </a:r>
            <a:r>
              <a:rPr lang="en-US" dirty="0" smtClean="0"/>
              <a:t>scorching. </a:t>
            </a:r>
            <a:r>
              <a:rPr lang="en-US" dirty="0"/>
              <a:t>Rainfall is scarce, and water proves deficient in some provinces where water crisis can happen sometimes</a:t>
            </a:r>
            <a:endParaRPr lang="it-IT" dirty="0"/>
          </a:p>
        </p:txBody>
      </p:sp>
      <p:pic>
        <p:nvPicPr>
          <p:cNvPr id="4098" name="Picture 2" descr="Risultati immagini per clima  si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78" y="179880"/>
            <a:ext cx="4378111" cy="30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sicilia inve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6" y="3242207"/>
            <a:ext cx="6358476" cy="35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3848" y="-276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PALERMO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Risultati immagini per teatro massimo paler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382922" cy="28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634372" y="1484784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Teatro Massimo </a:t>
            </a:r>
            <a:r>
              <a:rPr lang="it-IT" dirty="0" smtClean="0">
                <a:hlinkClick r:id="rId3"/>
              </a:rPr>
              <a:t>http://www.teatromassimo.it/</a:t>
            </a:r>
            <a:endParaRPr lang="it-IT" dirty="0"/>
          </a:p>
        </p:txBody>
      </p:sp>
      <p:pic>
        <p:nvPicPr>
          <p:cNvPr id="5124" name="Picture 4" descr="Risultati immagini per museo delle marionette paler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68" y="3366964"/>
            <a:ext cx="4623092" cy="34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4636857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Museo delle Marionette</a:t>
            </a:r>
            <a:r>
              <a:rPr lang="it-IT" dirty="0" smtClean="0">
                <a:hlinkClick r:id="rId5"/>
              </a:rPr>
              <a:t> https://www.museodellemarionette.it/index.php?lang=it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8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orto botanico paler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3" y="1166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orto botanico paler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5429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0810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Orto Botanico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4371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4"/>
              </a:rPr>
              <a:t>http://www.ortobotanico.unipa.it/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3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san vito lo ca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444748"/>
            <a:ext cx="4724072" cy="3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35896" y="759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TRAPANI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48064" y="1052736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San Vito lo Capo</a:t>
            </a:r>
            <a:r>
              <a:rPr lang="it-IT" dirty="0" smtClean="0">
                <a:hlinkClick r:id="rId3"/>
              </a:rPr>
              <a:t> https://www.sanvitolocapo.com/</a:t>
            </a:r>
            <a:endParaRPr lang="it-IT" dirty="0"/>
          </a:p>
        </p:txBody>
      </p:sp>
      <p:pic>
        <p:nvPicPr>
          <p:cNvPr id="7172" name="Picture 4" descr="Risultati immagini per bosco scorace trap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8" y="3717032"/>
            <a:ext cx="44262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8" y="45091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Bosco </a:t>
            </a:r>
            <a:r>
              <a:rPr lang="it-IT" dirty="0" err="1" smtClean="0"/>
              <a:t>Scorace</a:t>
            </a:r>
            <a:r>
              <a:rPr lang="it-IT" dirty="0" smtClean="0"/>
              <a:t> </a:t>
            </a:r>
            <a:r>
              <a:rPr lang="it-IT" dirty="0" smtClean="0">
                <a:hlinkClick r:id="rId5"/>
              </a:rPr>
              <a:t>http://www.turismo.trapani.it/it/1078/bosco-scorace-d-arcudaci.html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57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9872" y="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AGRIGENTO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Risultati immagini per valle dei temp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982"/>
            <a:ext cx="5210130" cy="29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isultati immagini per valle dei temp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28" y="3284984"/>
            <a:ext cx="63520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12160" y="9807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Valle dei Templi </a:t>
            </a:r>
            <a:r>
              <a:rPr lang="it-IT" dirty="0" smtClean="0">
                <a:hlinkClick r:id="rId4"/>
              </a:rPr>
              <a:t>https://www.lavalledeitempli.it/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4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valle dei temp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" y="188640"/>
            <a:ext cx="49579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sultati immagini per valle dei temp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60" y="324303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269</Words>
  <Application>Microsoft Office PowerPoint</Application>
  <PresentationFormat>Presentazione su schermo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Giada</dc:creator>
  <cp:lastModifiedBy>Giada</cp:lastModifiedBy>
  <cp:revision>12</cp:revision>
  <dcterms:created xsi:type="dcterms:W3CDTF">2019-04-26T12:34:04Z</dcterms:created>
  <dcterms:modified xsi:type="dcterms:W3CDTF">2019-04-28T17:41:05Z</dcterms:modified>
</cp:coreProperties>
</file>